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0" r:id="rId22"/>
    <p:sldId id="281" r:id="rId23"/>
    <p:sldId id="275" r:id="rId24"/>
    <p:sldId id="276" r:id="rId25"/>
    <p:sldId id="277" r:id="rId26"/>
    <p:sldId id="278" r:id="rId27"/>
    <p:sldId id="279" r:id="rId28"/>
  </p:sldIdLst>
  <p:sldSz cx="12192000" cy="6858000"/>
  <p:notesSz cx="6858000" cy="9144000"/>
  <p:embeddedFontLst>
    <p:embeddedFont>
      <p:font typeface="Gill Sans"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iHDtqFTJyB4MR+4bw5fVbxuOo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228f8af9c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g32228f8af9c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2228f8af9c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g32228f8af9c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2228f8af9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g32228f8af9c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228f8af9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g32228f8af9c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228f8af9c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g32228f8af9c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228f8af9c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g32228f8af9c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228f8af9c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32228f8af9c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227803d94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g3227803d946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227803d94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g3227803d946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228f8af9c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g32228f8af9c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10f885021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g310f8850213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F2A4B630-0C47-D448-6A87-2E3209CF42BF}"/>
            </a:ext>
          </a:extLst>
        </p:cNvPr>
        <p:cNvGrpSpPr/>
        <p:nvPr/>
      </p:nvGrpSpPr>
      <p:grpSpPr>
        <a:xfrm>
          <a:off x="0" y="0"/>
          <a:ext cx="0" cy="0"/>
          <a:chOff x="0" y="0"/>
          <a:chExt cx="0" cy="0"/>
        </a:xfrm>
      </p:grpSpPr>
      <p:sp>
        <p:nvSpPr>
          <p:cNvPr id="211" name="Google Shape;211;g32228f8af9c_0_39:notes">
            <a:extLst>
              <a:ext uri="{FF2B5EF4-FFF2-40B4-BE49-F238E27FC236}">
                <a16:creationId xmlns:a16="http://schemas.microsoft.com/office/drawing/2014/main" id="{02DF5CAF-1C9F-FFB0-20A0-645D13CBBF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g32228f8af9c_0_39:notes">
            <a:extLst>
              <a:ext uri="{FF2B5EF4-FFF2-40B4-BE49-F238E27FC236}">
                <a16:creationId xmlns:a16="http://schemas.microsoft.com/office/drawing/2014/main" id="{261EBB97-88DA-FEF2-D7B7-EE5810EF8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067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9A880394-F410-461E-69BC-544046BA28B5}"/>
            </a:ext>
          </a:extLst>
        </p:cNvPr>
        <p:cNvGrpSpPr/>
        <p:nvPr/>
      </p:nvGrpSpPr>
      <p:grpSpPr>
        <a:xfrm>
          <a:off x="0" y="0"/>
          <a:ext cx="0" cy="0"/>
          <a:chOff x="0" y="0"/>
          <a:chExt cx="0" cy="0"/>
        </a:xfrm>
      </p:grpSpPr>
      <p:sp>
        <p:nvSpPr>
          <p:cNvPr id="223" name="Google Shape;223;g32228f8af9c_0_99:notes">
            <a:extLst>
              <a:ext uri="{FF2B5EF4-FFF2-40B4-BE49-F238E27FC236}">
                <a16:creationId xmlns:a16="http://schemas.microsoft.com/office/drawing/2014/main" id="{47B3B54D-7DB5-DFDE-A328-355B81FB703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g32228f8af9c_0_99:notes">
            <a:extLst>
              <a:ext uri="{FF2B5EF4-FFF2-40B4-BE49-F238E27FC236}">
                <a16:creationId xmlns:a16="http://schemas.microsoft.com/office/drawing/2014/main" id="{17C914B4-4B02-5A40-F590-6FDF29807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067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2228f8af9c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32228f8af9c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2228f8af9c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g32228f8af9c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227803d94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g3227803d94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dcc9324c3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gedcc9324c3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2228f8af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32228f8af9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228f8af9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g32228f8af9c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2228f8af9c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32228f8af9c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2228f8af9c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32228f8af9c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2228f8af9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32228f8af9c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228f8af9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32228f8af9c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1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3"/>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21"/>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1"/>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a:spLocks noGrp="1"/>
          </p:cNvSpPr>
          <p:nvPr>
            <p:ph type="pic" idx="2"/>
          </p:nvPr>
        </p:nvSpPr>
        <p:spPr>
          <a:xfrm>
            <a:off x="6095999" y="0"/>
            <a:ext cx="6102097" cy="6858000"/>
          </a:xfrm>
          <a:prstGeom prst="rect">
            <a:avLst/>
          </a:prstGeom>
          <a:solidFill>
            <a:srgbClr val="BFBFBF"/>
          </a:solidFill>
          <a:ln>
            <a:noFill/>
          </a:ln>
        </p:spPr>
      </p:sp>
      <p:sp>
        <p:nvSpPr>
          <p:cNvPr id="78" name="Google Shape;78;p21"/>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9" name="Google Shape;79;p2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ftr" idx="11"/>
          </p:nvPr>
        </p:nvSpPr>
        <p:spPr>
          <a:xfrm>
            <a:off x="808523" y="6236208"/>
            <a:ext cx="510372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1"/>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2"/>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2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2"/>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rot="5400000">
            <a:off x="6810676" y="2779696"/>
            <a:ext cx="4983480" cy="1298608"/>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3"/>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2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3"/>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6" name="Google Shape;26;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29"/>
        <p:cNvGrpSpPr/>
        <p:nvPr/>
      </p:nvGrpSpPr>
      <p:grpSpPr>
        <a:xfrm>
          <a:off x="0" y="0"/>
          <a:ext cx="0" cy="0"/>
          <a:chOff x="0" y="0"/>
          <a:chExt cx="0" cy="0"/>
        </a:xfrm>
      </p:grpSpPr>
      <p:sp>
        <p:nvSpPr>
          <p:cNvPr id="30" name="Google Shape;30;p1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2" name="Google Shape;32;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2"/>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5"/>
        <p:cNvGrpSpPr/>
        <p:nvPr/>
      </p:nvGrpSpPr>
      <p:grpSpPr>
        <a:xfrm>
          <a:off x="0" y="0"/>
          <a:ext cx="0" cy="0"/>
          <a:chOff x="0" y="0"/>
          <a:chExt cx="0" cy="0"/>
        </a:xfrm>
      </p:grpSpPr>
      <p:sp>
        <p:nvSpPr>
          <p:cNvPr id="36" name="Google Shape;36;p15"/>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8" name="Google Shape;38;p1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5"/>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16"/>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6"/>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16"/>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5" name="Google Shape;45;p1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17"/>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accent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0" name="Google Shape;50;p17"/>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1" name="Google Shape;51;p17"/>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2" name="Google Shape;52;p17"/>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accent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3" name="Google Shape;53;p1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
        <p:nvSpPr>
          <p:cNvPr id="56" name="Google Shape;56;p17"/>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8"/>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8"/>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9"/>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0"/>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0"/>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0"/>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0" name="Google Shape;70;p20"/>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2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804672" y="6236208"/>
            <a:ext cx="5167503"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2231136" y="964692"/>
            <a:ext cx="7729728" cy="1188720"/>
          </a:xfrm>
          <a:prstGeom prst="rect">
            <a:avLst/>
          </a:prstGeom>
          <a:solidFill>
            <a:schemeClr val="dk1"/>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FEFEFE"/>
              </a:buClr>
              <a:buSzPts val="2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 name="Google Shape;8;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11"/>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10"/>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0" name="Google Shape;20;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1" name="Google Shape;21;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10"/>
          <p:cNvSpPr>
            <a:spLocks noGrp="1"/>
          </p:cNvSpPr>
          <p:nvPr>
            <p:ph type="sldNum" idx="12"/>
          </p:nvPr>
        </p:nvSpPr>
        <p:spPr>
          <a:xfrm>
            <a:off x="10758922" y="6217920"/>
            <a:ext cx="365760" cy="365760"/>
          </a:xfrm>
          <a:prstGeom prst="ellipse">
            <a:avLst/>
          </a:prstGeom>
          <a:solidFill>
            <a:srgbClr val="1D1D1D">
              <a:alpha val="67450"/>
            </a:srgbClr>
          </a:solid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datasets/bahramjannesarr/goodreads-book-datasets-10m/dat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en-GB"/>
              <a:t>Building a Knowledge Graph Enriched With Large Language Models</a:t>
            </a:r>
            <a:endParaRPr/>
          </a:p>
        </p:txBody>
      </p:sp>
      <p:sp>
        <p:nvSpPr>
          <p:cNvPr id="99" name="Google Shape;99;p1"/>
          <p:cNvSpPr txBox="1"/>
          <p:nvPr/>
        </p:nvSpPr>
        <p:spPr>
          <a:xfrm>
            <a:off x="2695194" y="4352544"/>
            <a:ext cx="6801600" cy="1239900"/>
          </a:xfrm>
          <a:prstGeom prst="rect">
            <a:avLst/>
          </a:prstGeom>
          <a:noFill/>
          <a:ln>
            <a:noFill/>
          </a:ln>
        </p:spPr>
        <p:txBody>
          <a:bodyPr spcFirstLastPara="1" wrap="square" lIns="91425" tIns="45700" rIns="91425" bIns="45700" anchor="t" anchorCtr="0">
            <a:normAutofit/>
          </a:bodyPr>
          <a:lstStyle/>
          <a:p>
            <a:pPr marL="1371600" marR="0" lvl="0" indent="457200" algn="l" rtl="0">
              <a:lnSpc>
                <a:spcPct val="100000"/>
              </a:lnSpc>
              <a:spcBef>
                <a:spcPts val="0"/>
              </a:spcBef>
              <a:spcAft>
                <a:spcPts val="0"/>
              </a:spcAft>
              <a:buClr>
                <a:srgbClr val="000000"/>
              </a:buClr>
              <a:buSzPts val="2000"/>
              <a:buFont typeface="Arial"/>
              <a:buNone/>
            </a:pPr>
            <a:r>
              <a:rPr lang="en-GB" sz="2000" b="0" i="0" u="none" strike="noStrike" cap="none">
                <a:solidFill>
                  <a:srgbClr val="FEFEFE"/>
                </a:solidFill>
                <a:latin typeface="Gill Sans"/>
                <a:ea typeface="Gill Sans"/>
                <a:cs typeface="Gill Sans"/>
                <a:sym typeface="Gill Sans"/>
              </a:rPr>
              <a:t>Oğuzhan Güngör 24411006</a:t>
            </a:r>
            <a:endParaRPr sz="2000">
              <a:solidFill>
                <a:srgbClr val="FEFEFE"/>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32228f8af9c_0_44"/>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spcBef>
                <a:spcPts val="0"/>
              </a:spcBef>
              <a:spcAft>
                <a:spcPts val="0"/>
              </a:spcAft>
              <a:buClr>
                <a:srgbClr val="262626"/>
              </a:buClr>
              <a:buSzPts val="2800"/>
              <a:buFont typeface="Gill Sans"/>
              <a:buNone/>
            </a:pPr>
            <a:r>
              <a:rPr lang="en-GB"/>
              <a:t>Graph Version 1:</a:t>
            </a:r>
            <a:endParaRPr/>
          </a:p>
          <a:p>
            <a:pPr marL="0" lvl="0" indent="0" algn="ctr" rtl="0">
              <a:spcBef>
                <a:spcPts val="0"/>
              </a:spcBef>
              <a:spcAft>
                <a:spcPts val="0"/>
              </a:spcAft>
              <a:buClr>
                <a:srgbClr val="262626"/>
              </a:buClr>
              <a:buSzPts val="2800"/>
              <a:buFont typeface="Gill Sans"/>
              <a:buNone/>
            </a:pPr>
            <a:r>
              <a:rPr lang="en-GB"/>
              <a:t>Generated With Only The Dataset</a:t>
            </a:r>
            <a:endParaRPr/>
          </a:p>
        </p:txBody>
      </p:sp>
      <p:pic>
        <p:nvPicPr>
          <p:cNvPr id="158" name="Google Shape;158;g32228f8af9c_0_44"/>
          <p:cNvPicPr preferRelativeResize="0"/>
          <p:nvPr/>
        </p:nvPicPr>
        <p:blipFill>
          <a:blip r:embed="rId3">
            <a:alphaModFix/>
          </a:blip>
          <a:stretch>
            <a:fillRect/>
          </a:stretch>
        </p:blipFill>
        <p:spPr>
          <a:xfrm>
            <a:off x="89675" y="2530583"/>
            <a:ext cx="11887201" cy="30530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32228f8af9c_0_31"/>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Graph Version 1:</a:t>
            </a:r>
            <a:endParaRPr/>
          </a:p>
          <a:p>
            <a:pPr marL="0" lvl="0" indent="0" algn="ctr" rtl="0">
              <a:lnSpc>
                <a:spcPct val="90000"/>
              </a:lnSpc>
              <a:spcBef>
                <a:spcPts val="0"/>
              </a:spcBef>
              <a:spcAft>
                <a:spcPts val="0"/>
              </a:spcAft>
              <a:buClr>
                <a:srgbClr val="262626"/>
              </a:buClr>
              <a:buSzPts val="2800"/>
              <a:buFont typeface="Gill Sans"/>
              <a:buNone/>
            </a:pPr>
            <a:r>
              <a:rPr lang="en-GB"/>
              <a:t>Generated With Only The Dataset</a:t>
            </a:r>
            <a:endParaRPr/>
          </a:p>
        </p:txBody>
      </p:sp>
      <p:pic>
        <p:nvPicPr>
          <p:cNvPr id="164" name="Google Shape;164;g32228f8af9c_0_31"/>
          <p:cNvPicPr preferRelativeResize="0"/>
          <p:nvPr/>
        </p:nvPicPr>
        <p:blipFill>
          <a:blip r:embed="rId3">
            <a:alphaModFix/>
          </a:blip>
          <a:stretch>
            <a:fillRect/>
          </a:stretch>
        </p:blipFill>
        <p:spPr>
          <a:xfrm>
            <a:off x="152425" y="2258758"/>
            <a:ext cx="11887201" cy="3877271"/>
          </a:xfrm>
          <a:prstGeom prst="rect">
            <a:avLst/>
          </a:prstGeom>
          <a:noFill/>
          <a:ln>
            <a:noFill/>
          </a:ln>
        </p:spPr>
      </p:pic>
      <p:sp>
        <p:nvSpPr>
          <p:cNvPr id="165" name="Google Shape;165;g32228f8af9c_0_31"/>
          <p:cNvSpPr/>
          <p:nvPr/>
        </p:nvSpPr>
        <p:spPr>
          <a:xfrm>
            <a:off x="230000" y="3181650"/>
            <a:ext cx="1080300" cy="49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Gill Sans"/>
              <a:ea typeface="Gill Sans"/>
              <a:cs typeface="Gill Sans"/>
              <a:sym typeface="Gill Sans"/>
            </a:endParaRPr>
          </a:p>
        </p:txBody>
      </p:sp>
      <p:sp>
        <p:nvSpPr>
          <p:cNvPr id="166" name="Google Shape;166;g32228f8af9c_0_31"/>
          <p:cNvSpPr/>
          <p:nvPr/>
        </p:nvSpPr>
        <p:spPr>
          <a:xfrm>
            <a:off x="230000" y="3849800"/>
            <a:ext cx="1080300" cy="41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32228f8af9c_0_18"/>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DBpedia Integration</a:t>
            </a:r>
            <a:endParaRPr/>
          </a:p>
        </p:txBody>
      </p:sp>
      <p:sp>
        <p:nvSpPr>
          <p:cNvPr id="172" name="Google Shape;172;g32228f8af9c_0_18"/>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Since the data for books are lacking Genre of the books, the awards that author or the book got using DBpedia to obtain genres of the books was the solution for improving the graph database.</a:t>
            </a:r>
            <a:endParaRPr sz="1800">
              <a:solidFill>
                <a:srgbClr val="262626"/>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2228f8af9c_0_82"/>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457200" lvl="0" indent="0" algn="ctr" rtl="0">
              <a:spcBef>
                <a:spcPts val="0"/>
              </a:spcBef>
              <a:spcAft>
                <a:spcPts val="0"/>
              </a:spcAft>
              <a:buClr>
                <a:schemeClr val="dk1"/>
              </a:buClr>
              <a:buSzPts val="1100"/>
              <a:buFont typeface="Arial"/>
              <a:buNone/>
            </a:pPr>
            <a:r>
              <a:rPr lang="en-GB"/>
              <a:t>Graph Version 1I:</a:t>
            </a:r>
            <a:endParaRPr/>
          </a:p>
          <a:p>
            <a:pPr marL="457200" lvl="0" indent="0" algn="ctr" rtl="0">
              <a:spcBef>
                <a:spcPts val="0"/>
              </a:spcBef>
              <a:spcAft>
                <a:spcPts val="0"/>
              </a:spcAft>
              <a:buClr>
                <a:schemeClr val="dk1"/>
              </a:buClr>
              <a:buSzPts val="1100"/>
              <a:buFont typeface="Arial"/>
              <a:buNone/>
            </a:pPr>
            <a:r>
              <a:rPr lang="en-GB"/>
              <a:t>Improved Version With DBpedia</a:t>
            </a:r>
            <a:endParaRPr/>
          </a:p>
        </p:txBody>
      </p:sp>
      <p:sp>
        <p:nvSpPr>
          <p:cNvPr id="178" name="Google Shape;178;g32228f8af9c_0_82"/>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This version made with addition to DBpedia data. In this version, graph database have meaningful connections but still lacks the depth. </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Improvements:</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Added Genre, Award, Descriptions</a:t>
            </a:r>
            <a:br>
              <a:rPr lang="en-GB" sz="1800">
                <a:solidFill>
                  <a:srgbClr val="262626"/>
                </a:solidFill>
                <a:latin typeface="Gill Sans"/>
                <a:ea typeface="Gill Sans"/>
                <a:cs typeface="Gill Sans"/>
                <a:sym typeface="Gill Sans"/>
              </a:rPr>
            </a:b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Nodes:</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Books, Authors, Users, Genre, Award</a:t>
            </a:r>
            <a:br>
              <a:rPr lang="en-GB" sz="1800">
                <a:solidFill>
                  <a:srgbClr val="262626"/>
                </a:solidFill>
                <a:latin typeface="Gill Sans"/>
                <a:ea typeface="Gill Sans"/>
                <a:cs typeface="Gill Sans"/>
                <a:sym typeface="Gill Sans"/>
              </a:rPr>
            </a:b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Edges:</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WRITTEN_BY: Book -&gt; Author</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REVIEWED_BY: Book -&gt; User</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HAS_GENRE: Book -&gt; Genre</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HAS_AWARDS: Book -&gt; Award</a:t>
            </a:r>
            <a:endParaRPr sz="1800">
              <a:solidFill>
                <a:srgbClr val="262626"/>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2228f8af9c_0_70"/>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457200" lvl="0" indent="0" algn="ctr" rtl="0">
              <a:spcBef>
                <a:spcPts val="0"/>
              </a:spcBef>
              <a:spcAft>
                <a:spcPts val="0"/>
              </a:spcAft>
              <a:buNone/>
            </a:pPr>
            <a:r>
              <a:rPr lang="en-GB"/>
              <a:t>Graph Version 1I:</a:t>
            </a:r>
            <a:endParaRPr/>
          </a:p>
          <a:p>
            <a:pPr marL="457200" lvl="0" indent="0" algn="ctr" rtl="0">
              <a:spcBef>
                <a:spcPts val="0"/>
              </a:spcBef>
              <a:spcAft>
                <a:spcPts val="0"/>
              </a:spcAft>
              <a:buNone/>
            </a:pPr>
            <a:r>
              <a:rPr lang="en-GB"/>
              <a:t>Improved Version With DBpedia</a:t>
            </a:r>
            <a:endParaRPr/>
          </a:p>
        </p:txBody>
      </p:sp>
      <p:pic>
        <p:nvPicPr>
          <p:cNvPr id="184" name="Google Shape;184;g32228f8af9c_0_70"/>
          <p:cNvPicPr preferRelativeResize="0"/>
          <p:nvPr/>
        </p:nvPicPr>
        <p:blipFill>
          <a:blip r:embed="rId3">
            <a:alphaModFix/>
          </a:blip>
          <a:stretch>
            <a:fillRect/>
          </a:stretch>
        </p:blipFill>
        <p:spPr>
          <a:xfrm>
            <a:off x="1677688" y="2174475"/>
            <a:ext cx="8836675" cy="4474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2228f8af9c_0_76"/>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457200" lvl="0" indent="0" algn="ctr" rtl="0">
              <a:spcBef>
                <a:spcPts val="0"/>
              </a:spcBef>
              <a:spcAft>
                <a:spcPts val="0"/>
              </a:spcAft>
              <a:buNone/>
            </a:pPr>
            <a:r>
              <a:rPr lang="en-GB"/>
              <a:t>Graph Version 1I:</a:t>
            </a:r>
            <a:endParaRPr/>
          </a:p>
          <a:p>
            <a:pPr marL="457200" lvl="0" indent="0" algn="ctr" rtl="0">
              <a:spcBef>
                <a:spcPts val="0"/>
              </a:spcBef>
              <a:spcAft>
                <a:spcPts val="0"/>
              </a:spcAft>
              <a:buNone/>
            </a:pPr>
            <a:r>
              <a:rPr lang="en-GB"/>
              <a:t>Improved Version With DBpedia</a:t>
            </a:r>
            <a:endParaRPr/>
          </a:p>
        </p:txBody>
      </p:sp>
      <p:pic>
        <p:nvPicPr>
          <p:cNvPr id="190" name="Google Shape;190;g32228f8af9c_0_76"/>
          <p:cNvPicPr preferRelativeResize="0"/>
          <p:nvPr/>
        </p:nvPicPr>
        <p:blipFill>
          <a:blip r:embed="rId3">
            <a:alphaModFix/>
          </a:blip>
          <a:stretch>
            <a:fillRect/>
          </a:stretch>
        </p:blipFill>
        <p:spPr>
          <a:xfrm>
            <a:off x="152425" y="2460908"/>
            <a:ext cx="11887201" cy="29427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2228f8af9c_0_87"/>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457200" lvl="0" indent="0" algn="ctr" rtl="0">
              <a:spcBef>
                <a:spcPts val="0"/>
              </a:spcBef>
              <a:spcAft>
                <a:spcPts val="0"/>
              </a:spcAft>
              <a:buNone/>
            </a:pPr>
            <a:r>
              <a:rPr lang="en-GB"/>
              <a:t>Graph Version 1I:</a:t>
            </a:r>
            <a:endParaRPr/>
          </a:p>
          <a:p>
            <a:pPr marL="457200" lvl="0" indent="0" algn="ctr" rtl="0">
              <a:spcBef>
                <a:spcPts val="0"/>
              </a:spcBef>
              <a:spcAft>
                <a:spcPts val="0"/>
              </a:spcAft>
              <a:buNone/>
            </a:pPr>
            <a:r>
              <a:rPr lang="en-GB"/>
              <a:t>Improved Version With DBpedia</a:t>
            </a:r>
            <a:endParaRPr/>
          </a:p>
          <a:p>
            <a:pPr marL="457200" lvl="0" indent="0" algn="ctr" rtl="0">
              <a:spcBef>
                <a:spcPts val="0"/>
              </a:spcBef>
              <a:spcAft>
                <a:spcPts val="0"/>
              </a:spcAft>
              <a:buNone/>
            </a:pPr>
            <a:r>
              <a:rPr lang="en-GB"/>
              <a:t>(Bugged Version)</a:t>
            </a:r>
            <a:endParaRPr/>
          </a:p>
        </p:txBody>
      </p:sp>
      <p:pic>
        <p:nvPicPr>
          <p:cNvPr id="196" name="Google Shape;196;g32228f8af9c_0_87"/>
          <p:cNvPicPr preferRelativeResize="0"/>
          <p:nvPr/>
        </p:nvPicPr>
        <p:blipFill>
          <a:blip r:embed="rId3">
            <a:alphaModFix/>
          </a:blip>
          <a:stretch>
            <a:fillRect/>
          </a:stretch>
        </p:blipFill>
        <p:spPr>
          <a:xfrm>
            <a:off x="152400" y="2746658"/>
            <a:ext cx="11887201" cy="27918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3227803d946_0_12"/>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457200" lvl="0" indent="0" algn="ctr" rtl="0">
              <a:spcBef>
                <a:spcPts val="0"/>
              </a:spcBef>
              <a:spcAft>
                <a:spcPts val="0"/>
              </a:spcAft>
              <a:buNone/>
            </a:pPr>
            <a:r>
              <a:rPr lang="en-GB"/>
              <a:t>Graph Version 1I:</a:t>
            </a:r>
            <a:endParaRPr/>
          </a:p>
          <a:p>
            <a:pPr marL="457200" lvl="0" indent="0" algn="ctr" rtl="0">
              <a:spcBef>
                <a:spcPts val="0"/>
              </a:spcBef>
              <a:spcAft>
                <a:spcPts val="0"/>
              </a:spcAft>
              <a:buNone/>
            </a:pPr>
            <a:r>
              <a:rPr lang="en-GB"/>
              <a:t>Improved Version With DBpedia</a:t>
            </a:r>
            <a:endParaRPr/>
          </a:p>
          <a:p>
            <a:pPr marL="457200" lvl="0" indent="0" algn="ctr" rtl="0">
              <a:spcBef>
                <a:spcPts val="0"/>
              </a:spcBef>
              <a:spcAft>
                <a:spcPts val="0"/>
              </a:spcAft>
              <a:buNone/>
            </a:pPr>
            <a:r>
              <a:rPr lang="en-GB"/>
              <a:t>(Fixed Version)</a:t>
            </a:r>
            <a:endParaRPr/>
          </a:p>
        </p:txBody>
      </p:sp>
      <p:pic>
        <p:nvPicPr>
          <p:cNvPr id="202" name="Google Shape;202;g3227803d946_0_12"/>
          <p:cNvPicPr preferRelativeResize="0"/>
          <p:nvPr/>
        </p:nvPicPr>
        <p:blipFill>
          <a:blip r:embed="rId3">
            <a:alphaModFix/>
          </a:blip>
          <a:stretch>
            <a:fillRect/>
          </a:stretch>
        </p:blipFill>
        <p:spPr>
          <a:xfrm>
            <a:off x="1014413" y="2300608"/>
            <a:ext cx="10163175" cy="1304925"/>
          </a:xfrm>
          <a:prstGeom prst="rect">
            <a:avLst/>
          </a:prstGeom>
          <a:noFill/>
          <a:ln>
            <a:noFill/>
          </a:ln>
        </p:spPr>
      </p:pic>
      <p:pic>
        <p:nvPicPr>
          <p:cNvPr id="203" name="Google Shape;203;g3227803d946_0_12"/>
          <p:cNvPicPr preferRelativeResize="0"/>
          <p:nvPr/>
        </p:nvPicPr>
        <p:blipFill>
          <a:blip r:embed="rId4">
            <a:alphaModFix/>
          </a:blip>
          <a:stretch>
            <a:fillRect/>
          </a:stretch>
        </p:blipFill>
        <p:spPr>
          <a:xfrm>
            <a:off x="152400" y="3987933"/>
            <a:ext cx="11887201" cy="24436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3227803d946_0_19"/>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457200" lvl="0" indent="0" algn="ctr" rtl="0">
              <a:spcBef>
                <a:spcPts val="0"/>
              </a:spcBef>
              <a:spcAft>
                <a:spcPts val="0"/>
              </a:spcAft>
              <a:buNone/>
            </a:pPr>
            <a:r>
              <a:rPr lang="en-GB"/>
              <a:t>Graph Version 1I:</a:t>
            </a:r>
            <a:endParaRPr/>
          </a:p>
          <a:p>
            <a:pPr marL="457200" lvl="0" indent="0" algn="ctr" rtl="0">
              <a:spcBef>
                <a:spcPts val="0"/>
              </a:spcBef>
              <a:spcAft>
                <a:spcPts val="0"/>
              </a:spcAft>
              <a:buNone/>
            </a:pPr>
            <a:r>
              <a:rPr lang="en-GB"/>
              <a:t>Improved Version With DBpedia</a:t>
            </a:r>
            <a:endParaRPr/>
          </a:p>
        </p:txBody>
      </p:sp>
      <p:pic>
        <p:nvPicPr>
          <p:cNvPr id="209" name="Google Shape;209;g3227803d946_0_19"/>
          <p:cNvPicPr preferRelativeResize="0"/>
          <p:nvPr/>
        </p:nvPicPr>
        <p:blipFill>
          <a:blip r:embed="rId3">
            <a:alphaModFix/>
          </a:blip>
          <a:stretch>
            <a:fillRect/>
          </a:stretch>
        </p:blipFill>
        <p:spPr>
          <a:xfrm>
            <a:off x="3393725" y="1993933"/>
            <a:ext cx="5404594" cy="47395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32228f8af9c_0_39"/>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LLM Integration</a:t>
            </a:r>
            <a:endParaRPr/>
          </a:p>
        </p:txBody>
      </p:sp>
      <p:sp>
        <p:nvSpPr>
          <p:cNvPr id="215" name="Google Shape;215;g32228f8af9c_0_39"/>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Since the data for books are lacking semantic relationships with comments and other books, utilizing LLM to improve the graph database was crucial. </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This step is work in progress at the moment. This step was missing the crucial connection between similar books.</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In this step, sentiment analysis was performed using multiple LLMs, mainly BART and OpenAI. In the sentiment analysis, partial matching is also supported.</a:t>
            </a:r>
            <a:endParaRPr sz="1800">
              <a:solidFill>
                <a:srgbClr val="262626"/>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310f8850213_0_31"/>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Goal of the Presentation</a:t>
            </a:r>
            <a:endParaRPr/>
          </a:p>
        </p:txBody>
      </p:sp>
      <p:sp>
        <p:nvSpPr>
          <p:cNvPr id="105" name="Google Shape;105;g310f8850213_0_31"/>
          <p:cNvSpPr txBox="1"/>
          <p:nvPr/>
        </p:nvSpPr>
        <p:spPr>
          <a:xfrm>
            <a:off x="2784450" y="2320075"/>
            <a:ext cx="6623100" cy="305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262626"/>
                </a:solidFill>
                <a:latin typeface="Gill Sans"/>
                <a:ea typeface="Gill Sans"/>
                <a:cs typeface="Gill Sans"/>
                <a:sym typeface="Gill Sans"/>
              </a:rPr>
              <a:t>To </a:t>
            </a:r>
            <a:r>
              <a:rPr lang="en-GB" sz="1800">
                <a:solidFill>
                  <a:srgbClr val="262626"/>
                </a:solidFill>
                <a:latin typeface="Gill Sans"/>
                <a:ea typeface="Gill Sans"/>
                <a:cs typeface="Gill Sans"/>
                <a:sym typeface="Gill Sans"/>
              </a:rPr>
              <a:t>explain the current state of the project and present the deliverables. </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GB" sz="1800">
                <a:solidFill>
                  <a:srgbClr val="262626"/>
                </a:solidFill>
                <a:latin typeface="Gill Sans"/>
                <a:ea typeface="Gill Sans"/>
                <a:cs typeface="Gill Sans"/>
                <a:sym typeface="Gill Sans"/>
              </a:rPr>
              <a:t>The project is creating a knowledge graph and enhance the Large Language Model (LLM). </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GB" sz="1800">
                <a:solidFill>
                  <a:srgbClr val="262626"/>
                </a:solidFill>
                <a:latin typeface="Gill Sans"/>
                <a:ea typeface="Gill Sans"/>
                <a:cs typeface="Gill Sans"/>
                <a:sym typeface="Gill Sans"/>
              </a:rPr>
              <a:t>Using the knowledge graph to enrich the LLM and link it to DBpedia for enhanced semantic connections and information retrieval.</a:t>
            </a:r>
            <a:endParaRPr sz="1800" b="0" i="0" u="none" strike="noStrike" cap="none">
              <a:solidFill>
                <a:srgbClr val="262626"/>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F067877-A8BC-DEF7-4FE1-82EC2824360B}"/>
            </a:ext>
          </a:extLst>
        </p:cNvPr>
        <p:cNvGrpSpPr/>
        <p:nvPr/>
      </p:nvGrpSpPr>
      <p:grpSpPr>
        <a:xfrm>
          <a:off x="0" y="0"/>
          <a:ext cx="0" cy="0"/>
          <a:chOff x="0" y="0"/>
          <a:chExt cx="0" cy="0"/>
        </a:xfrm>
      </p:grpSpPr>
      <p:sp>
        <p:nvSpPr>
          <p:cNvPr id="214" name="Google Shape;214;g32228f8af9c_0_39">
            <a:extLst>
              <a:ext uri="{FF2B5EF4-FFF2-40B4-BE49-F238E27FC236}">
                <a16:creationId xmlns:a16="http://schemas.microsoft.com/office/drawing/2014/main" id="{3275CD27-D8E9-D15D-5575-D765D3C3B1A1}"/>
              </a:ext>
            </a:extLst>
          </p:cNvPr>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dirty="0"/>
              <a:t>LLM Integration</a:t>
            </a:r>
            <a:br>
              <a:rPr lang="tr-TR" dirty="0"/>
            </a:br>
            <a:r>
              <a:rPr lang="tr-TR" dirty="0"/>
              <a:t>Similarity Analysis</a:t>
            </a:r>
            <a:endParaRPr dirty="0"/>
          </a:p>
        </p:txBody>
      </p:sp>
      <p:pic>
        <p:nvPicPr>
          <p:cNvPr id="3" name="Picture 2">
            <a:extLst>
              <a:ext uri="{FF2B5EF4-FFF2-40B4-BE49-F238E27FC236}">
                <a16:creationId xmlns:a16="http://schemas.microsoft.com/office/drawing/2014/main" id="{C3155BCF-8492-F233-B57F-33B7E38B6073}"/>
              </a:ext>
            </a:extLst>
          </p:cNvPr>
          <p:cNvPicPr>
            <a:picLocks noChangeAspect="1"/>
          </p:cNvPicPr>
          <p:nvPr/>
        </p:nvPicPr>
        <p:blipFill>
          <a:blip r:embed="rId3"/>
          <a:stretch>
            <a:fillRect/>
          </a:stretch>
        </p:blipFill>
        <p:spPr>
          <a:xfrm>
            <a:off x="3590925" y="1939925"/>
            <a:ext cx="5010150" cy="4781550"/>
          </a:xfrm>
          <a:prstGeom prst="rect">
            <a:avLst/>
          </a:prstGeom>
        </p:spPr>
      </p:pic>
    </p:spTree>
    <p:extLst>
      <p:ext uri="{BB962C8B-B14F-4D97-AF65-F5344CB8AC3E}">
        <p14:creationId xmlns:p14="http://schemas.microsoft.com/office/powerpoint/2010/main" val="471665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17BA2EE6-CDD7-5ED7-8CDE-2A6C8FA15BAD}"/>
            </a:ext>
          </a:extLst>
        </p:cNvPr>
        <p:cNvGrpSpPr/>
        <p:nvPr/>
      </p:nvGrpSpPr>
      <p:grpSpPr>
        <a:xfrm>
          <a:off x="0" y="0"/>
          <a:ext cx="0" cy="0"/>
          <a:chOff x="0" y="0"/>
          <a:chExt cx="0" cy="0"/>
        </a:xfrm>
      </p:grpSpPr>
      <p:sp>
        <p:nvSpPr>
          <p:cNvPr id="226" name="Google Shape;226;g32228f8af9c_0_99">
            <a:extLst>
              <a:ext uri="{FF2B5EF4-FFF2-40B4-BE49-F238E27FC236}">
                <a16:creationId xmlns:a16="http://schemas.microsoft.com/office/drawing/2014/main" id="{F1F1A089-ECFC-7005-A92E-9B5A0266D0A7}"/>
              </a:ext>
            </a:extLst>
          </p:cNvPr>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457200" lvl="0" indent="0" algn="ctr" rtl="0">
              <a:spcBef>
                <a:spcPts val="0"/>
              </a:spcBef>
              <a:spcAft>
                <a:spcPts val="0"/>
              </a:spcAft>
              <a:buClr>
                <a:schemeClr val="dk1"/>
              </a:buClr>
              <a:buSzPct val="39285"/>
              <a:buFont typeface="Arial"/>
              <a:buNone/>
            </a:pPr>
            <a:r>
              <a:rPr lang="en-GB" dirty="0"/>
              <a:t>Graph Version III:</a:t>
            </a:r>
            <a:endParaRPr dirty="0"/>
          </a:p>
          <a:p>
            <a:pPr marL="457200" lvl="0" indent="0" algn="ctr" rtl="0">
              <a:spcBef>
                <a:spcPts val="0"/>
              </a:spcBef>
              <a:spcAft>
                <a:spcPts val="0"/>
              </a:spcAft>
              <a:buClr>
                <a:schemeClr val="dk1"/>
              </a:buClr>
              <a:buSzPct val="39285"/>
              <a:buFont typeface="Arial"/>
              <a:buNone/>
            </a:pPr>
            <a:r>
              <a:rPr lang="en-GB" dirty="0"/>
              <a:t>Improved Version With LLM Integration</a:t>
            </a:r>
            <a:br>
              <a:rPr lang="tr-TR" dirty="0"/>
            </a:br>
            <a:r>
              <a:rPr lang="tr-TR" dirty="0"/>
              <a:t>Similarity Analysis</a:t>
            </a:r>
            <a:endParaRPr dirty="0"/>
          </a:p>
        </p:txBody>
      </p:sp>
      <p:pic>
        <p:nvPicPr>
          <p:cNvPr id="3" name="Picture 2">
            <a:extLst>
              <a:ext uri="{FF2B5EF4-FFF2-40B4-BE49-F238E27FC236}">
                <a16:creationId xmlns:a16="http://schemas.microsoft.com/office/drawing/2014/main" id="{00254ED3-CACD-D216-5F28-4589F67822A6}"/>
              </a:ext>
            </a:extLst>
          </p:cNvPr>
          <p:cNvPicPr>
            <a:picLocks noChangeAspect="1"/>
          </p:cNvPicPr>
          <p:nvPr/>
        </p:nvPicPr>
        <p:blipFill>
          <a:blip r:embed="rId3"/>
          <a:stretch>
            <a:fillRect/>
          </a:stretch>
        </p:blipFill>
        <p:spPr>
          <a:xfrm>
            <a:off x="984250" y="2119388"/>
            <a:ext cx="10223500" cy="4391986"/>
          </a:xfrm>
          <a:prstGeom prst="rect">
            <a:avLst/>
          </a:prstGeom>
        </p:spPr>
      </p:pic>
    </p:spTree>
    <p:extLst>
      <p:ext uri="{BB962C8B-B14F-4D97-AF65-F5344CB8AC3E}">
        <p14:creationId xmlns:p14="http://schemas.microsoft.com/office/powerpoint/2010/main" val="235662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32228f8af9c_0_93"/>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457200" lvl="0" indent="0" algn="ctr" rtl="0">
              <a:spcBef>
                <a:spcPts val="0"/>
              </a:spcBef>
              <a:spcAft>
                <a:spcPts val="0"/>
              </a:spcAft>
              <a:buClr>
                <a:schemeClr val="dk1"/>
              </a:buClr>
              <a:buSzPct val="39285"/>
              <a:buFont typeface="Arial"/>
              <a:buNone/>
            </a:pPr>
            <a:r>
              <a:rPr lang="en-GB"/>
              <a:t>Graph Version III:</a:t>
            </a:r>
            <a:endParaRPr/>
          </a:p>
          <a:p>
            <a:pPr marL="457200" lvl="0" indent="0" algn="ctr" rtl="0">
              <a:spcBef>
                <a:spcPts val="0"/>
              </a:spcBef>
              <a:spcAft>
                <a:spcPts val="0"/>
              </a:spcAft>
              <a:buClr>
                <a:schemeClr val="dk1"/>
              </a:buClr>
              <a:buSzPct val="39285"/>
              <a:buFont typeface="Arial"/>
              <a:buNone/>
            </a:pPr>
            <a:r>
              <a:rPr lang="en-GB"/>
              <a:t>Improved Version With LLM Integration</a:t>
            </a:r>
            <a:endParaRPr/>
          </a:p>
          <a:p>
            <a:pPr marL="457200" lvl="0" indent="0" algn="ctr" rtl="0">
              <a:spcBef>
                <a:spcPts val="0"/>
              </a:spcBef>
              <a:spcAft>
                <a:spcPts val="0"/>
              </a:spcAft>
              <a:buClr>
                <a:schemeClr val="dk1"/>
              </a:buClr>
              <a:buSzPct val="39285"/>
              <a:buFont typeface="Arial"/>
              <a:buNone/>
            </a:pPr>
            <a:r>
              <a:rPr lang="en-GB"/>
              <a:t>BART Only</a:t>
            </a:r>
            <a:endParaRPr/>
          </a:p>
        </p:txBody>
      </p:sp>
      <p:pic>
        <p:nvPicPr>
          <p:cNvPr id="221" name="Google Shape;221;g32228f8af9c_0_93"/>
          <p:cNvPicPr preferRelativeResize="0"/>
          <p:nvPr/>
        </p:nvPicPr>
        <p:blipFill>
          <a:blip r:embed="rId3">
            <a:alphaModFix/>
          </a:blip>
          <a:stretch>
            <a:fillRect/>
          </a:stretch>
        </p:blipFill>
        <p:spPr>
          <a:xfrm>
            <a:off x="3714750" y="2086958"/>
            <a:ext cx="4762500" cy="4391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32228f8af9c_0_99"/>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457200" lvl="0" indent="0" algn="ctr" rtl="0">
              <a:spcBef>
                <a:spcPts val="0"/>
              </a:spcBef>
              <a:spcAft>
                <a:spcPts val="0"/>
              </a:spcAft>
              <a:buClr>
                <a:schemeClr val="dk1"/>
              </a:buClr>
              <a:buSzPct val="39285"/>
              <a:buFont typeface="Arial"/>
              <a:buNone/>
            </a:pPr>
            <a:r>
              <a:rPr lang="en-GB"/>
              <a:t>Graph Version III:</a:t>
            </a:r>
            <a:endParaRPr/>
          </a:p>
          <a:p>
            <a:pPr marL="457200" lvl="0" indent="0" algn="ctr" rtl="0">
              <a:spcBef>
                <a:spcPts val="0"/>
              </a:spcBef>
              <a:spcAft>
                <a:spcPts val="0"/>
              </a:spcAft>
              <a:buClr>
                <a:schemeClr val="dk1"/>
              </a:buClr>
              <a:buSzPct val="39285"/>
              <a:buFont typeface="Arial"/>
              <a:buNone/>
            </a:pPr>
            <a:r>
              <a:rPr lang="en-GB"/>
              <a:t>Improved Version With LLM Integration</a:t>
            </a:r>
            <a:endParaRPr/>
          </a:p>
          <a:p>
            <a:pPr marL="457200" lvl="0" indent="0" algn="ctr" rtl="0">
              <a:spcBef>
                <a:spcPts val="0"/>
              </a:spcBef>
              <a:spcAft>
                <a:spcPts val="0"/>
              </a:spcAft>
              <a:buClr>
                <a:schemeClr val="dk1"/>
              </a:buClr>
              <a:buSzPct val="39285"/>
              <a:buFont typeface="Arial"/>
              <a:buNone/>
            </a:pPr>
            <a:r>
              <a:rPr lang="en-GB"/>
              <a:t>BART and OpenAI</a:t>
            </a:r>
            <a:endParaRPr/>
          </a:p>
        </p:txBody>
      </p:sp>
      <p:pic>
        <p:nvPicPr>
          <p:cNvPr id="227" name="Google Shape;227;g32228f8af9c_0_99"/>
          <p:cNvPicPr preferRelativeResize="0"/>
          <p:nvPr/>
        </p:nvPicPr>
        <p:blipFill>
          <a:blip r:embed="rId3">
            <a:alphaModFix/>
          </a:blip>
          <a:stretch>
            <a:fillRect/>
          </a:stretch>
        </p:blipFill>
        <p:spPr>
          <a:xfrm>
            <a:off x="3271838" y="2515583"/>
            <a:ext cx="5648325" cy="313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3227803d946_0_0"/>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457200" lvl="0" indent="0" algn="ctr" rtl="0">
              <a:spcBef>
                <a:spcPts val="0"/>
              </a:spcBef>
              <a:spcAft>
                <a:spcPts val="0"/>
              </a:spcAft>
              <a:buClr>
                <a:schemeClr val="dk1"/>
              </a:buClr>
              <a:buSzPts val="1100"/>
              <a:buFont typeface="Arial"/>
              <a:buNone/>
            </a:pPr>
            <a:r>
              <a:rPr lang="en-GB"/>
              <a:t>Storage</a:t>
            </a:r>
            <a:endParaRPr/>
          </a:p>
        </p:txBody>
      </p:sp>
      <p:pic>
        <p:nvPicPr>
          <p:cNvPr id="233" name="Google Shape;233;g3227803d946_0_0"/>
          <p:cNvPicPr preferRelativeResize="0"/>
          <p:nvPr/>
        </p:nvPicPr>
        <p:blipFill>
          <a:blip r:embed="rId3">
            <a:alphaModFix/>
          </a:blip>
          <a:stretch>
            <a:fillRect/>
          </a:stretch>
        </p:blipFill>
        <p:spPr>
          <a:xfrm>
            <a:off x="4838700" y="3248433"/>
            <a:ext cx="2514600" cy="86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
          <p:cNvSpPr txBox="1">
            <a:spLocks noGrp="1"/>
          </p:cNvSpPr>
          <p:nvPr>
            <p:ph type="title"/>
          </p:nvPr>
        </p:nvSpPr>
        <p:spPr>
          <a:xfrm>
            <a:off x="2142875" y="634406"/>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References</a:t>
            </a:r>
            <a:endParaRPr/>
          </a:p>
        </p:txBody>
      </p:sp>
      <p:sp>
        <p:nvSpPr>
          <p:cNvPr id="239" name="Google Shape;239;p4"/>
          <p:cNvSpPr txBox="1"/>
          <p:nvPr/>
        </p:nvSpPr>
        <p:spPr>
          <a:xfrm>
            <a:off x="1061700" y="2486850"/>
            <a:ext cx="101769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Gill Sans"/>
              <a:buAutoNum type="arabicParenR"/>
            </a:pPr>
            <a:r>
              <a:rPr lang="en-GB" sz="1100" u="sng">
                <a:solidFill>
                  <a:schemeClr val="hlink"/>
                </a:solidFill>
                <a:hlinkClick r:id="rId3"/>
              </a:rPr>
              <a:t>Goodreads Book Datasets With User Rating 2M</a:t>
            </a:r>
            <a:endParaRPr>
              <a:latin typeface="Gill Sans"/>
              <a:ea typeface="Gill Sans"/>
              <a:cs typeface="Gill Sans"/>
              <a:sym typeface="Gill Sans"/>
            </a:endParaRPr>
          </a:p>
          <a:p>
            <a:pPr marL="457200" marR="0" lvl="0" indent="-317500" algn="l" rtl="0">
              <a:lnSpc>
                <a:spcPct val="100000"/>
              </a:lnSpc>
              <a:spcBef>
                <a:spcPts val="0"/>
              </a:spcBef>
              <a:spcAft>
                <a:spcPts val="0"/>
              </a:spcAft>
              <a:buSzPts val="1400"/>
              <a:buFont typeface="Gill Sans"/>
              <a:buAutoNum type="arabicParenR"/>
            </a:pPr>
            <a:endParaRPr>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2231111" y="2834693"/>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Thanks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edcc9324c3_0_26"/>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Data Preparation</a:t>
            </a:r>
            <a:endParaRPr/>
          </a:p>
        </p:txBody>
      </p:sp>
      <p:sp>
        <p:nvSpPr>
          <p:cNvPr id="111" name="Google Shape;111;gedcc9324c3_0_26"/>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262626"/>
                </a:solidFill>
                <a:latin typeface="Gill Sans"/>
                <a:ea typeface="Gill Sans"/>
                <a:cs typeface="Gill Sans"/>
                <a:sym typeface="Gill Sans"/>
              </a:rPr>
              <a:t>In this project, Goodreads Book Dataset has been used for generating the initial database.</a:t>
            </a:r>
            <a:endParaRPr sz="1800">
              <a:solidFill>
                <a:srgbClr val="262626"/>
              </a:solidFill>
              <a:latin typeface="Gill Sans"/>
              <a:ea typeface="Gill Sans"/>
              <a:cs typeface="Gill Sans"/>
              <a:sym typeface="Gill Sans"/>
            </a:endParaRPr>
          </a:p>
        </p:txBody>
      </p:sp>
      <p:pic>
        <p:nvPicPr>
          <p:cNvPr id="112" name="Google Shape;112;gedcc9324c3_0_26"/>
          <p:cNvPicPr preferRelativeResize="0"/>
          <p:nvPr/>
        </p:nvPicPr>
        <p:blipFill>
          <a:blip r:embed="rId3">
            <a:alphaModFix/>
          </a:blip>
          <a:stretch>
            <a:fillRect/>
          </a:stretch>
        </p:blipFill>
        <p:spPr>
          <a:xfrm>
            <a:off x="3297230" y="3318875"/>
            <a:ext cx="5673300" cy="353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32228f8af9c_0_0"/>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Data Pipeline Methods</a:t>
            </a:r>
            <a:endParaRPr/>
          </a:p>
        </p:txBody>
      </p:sp>
      <p:sp>
        <p:nvSpPr>
          <p:cNvPr id="118" name="Google Shape;118;g32228f8af9c_0_0"/>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262626"/>
                </a:solidFill>
                <a:latin typeface="Gill Sans"/>
                <a:ea typeface="Gill Sans"/>
                <a:cs typeface="Gill Sans"/>
                <a:sym typeface="Gill Sans"/>
              </a:rPr>
              <a:t>There were 3 approaches when storing data from csv file to Neo4j graph database:</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endParaRPr sz="1800">
              <a:solidFill>
                <a:srgbClr val="262626"/>
              </a:solidFill>
              <a:latin typeface="Gill Sans"/>
              <a:ea typeface="Gill Sans"/>
              <a:cs typeface="Gill Sans"/>
              <a:sym typeface="Gill Sans"/>
            </a:endParaRPr>
          </a:p>
          <a:p>
            <a:pPr marL="457200" marR="0" lvl="0" indent="-342900" algn="l" rtl="0">
              <a:lnSpc>
                <a:spcPct val="100000"/>
              </a:lnSpc>
              <a:spcBef>
                <a:spcPts val="0"/>
              </a:spcBef>
              <a:spcAft>
                <a:spcPts val="0"/>
              </a:spcAft>
              <a:buClr>
                <a:srgbClr val="262626"/>
              </a:buClr>
              <a:buSzPts val="1800"/>
              <a:buFont typeface="Gill Sans"/>
              <a:buAutoNum type="arabicParenR"/>
            </a:pPr>
            <a:r>
              <a:rPr lang="en-GB" sz="1800">
                <a:solidFill>
                  <a:srgbClr val="262626"/>
                </a:solidFill>
                <a:latin typeface="Gill Sans"/>
                <a:ea typeface="Gill Sans"/>
                <a:cs typeface="Gill Sans"/>
                <a:sym typeface="Gill Sans"/>
              </a:rPr>
              <a:t>Utilizing Concurrency in Python</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457200" marR="0" lvl="0" indent="-342900" algn="l" rtl="0">
              <a:lnSpc>
                <a:spcPct val="100000"/>
              </a:lnSpc>
              <a:spcBef>
                <a:spcPts val="0"/>
              </a:spcBef>
              <a:spcAft>
                <a:spcPts val="0"/>
              </a:spcAft>
              <a:buClr>
                <a:srgbClr val="262626"/>
              </a:buClr>
              <a:buSzPts val="1800"/>
              <a:buFont typeface="Gill Sans"/>
              <a:buAutoNum type="arabicParenR"/>
            </a:pPr>
            <a:r>
              <a:rPr lang="en-GB" sz="1800">
                <a:solidFill>
                  <a:srgbClr val="262626"/>
                </a:solidFill>
                <a:latin typeface="Gill Sans"/>
                <a:ea typeface="Gill Sans"/>
                <a:cs typeface="Gill Sans"/>
                <a:sym typeface="Gill Sans"/>
              </a:rPr>
              <a:t>Utilizing Multiprocessing in Python</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457200" marR="0" lvl="0" indent="-342900" algn="l" rtl="0">
              <a:lnSpc>
                <a:spcPct val="100000"/>
              </a:lnSpc>
              <a:spcBef>
                <a:spcPts val="0"/>
              </a:spcBef>
              <a:spcAft>
                <a:spcPts val="0"/>
              </a:spcAft>
              <a:buClr>
                <a:srgbClr val="262626"/>
              </a:buClr>
              <a:buSzPts val="1800"/>
              <a:buFont typeface="Gill Sans"/>
              <a:buAutoNum type="arabicParenR"/>
            </a:pPr>
            <a:r>
              <a:rPr lang="en-GB" sz="1800">
                <a:solidFill>
                  <a:srgbClr val="262626"/>
                </a:solidFill>
                <a:latin typeface="Gill Sans"/>
                <a:ea typeface="Gill Sans"/>
                <a:cs typeface="Gill Sans"/>
                <a:sym typeface="Gill Sans"/>
              </a:rPr>
              <a:t>Utilizing Concurrency at Database Level</a:t>
            </a:r>
            <a:endParaRPr sz="1800">
              <a:solidFill>
                <a:srgbClr val="262626"/>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32228f8af9c_0_6"/>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Data Pipeline Methods Pros and Cons</a:t>
            </a:r>
            <a:endParaRPr/>
          </a:p>
        </p:txBody>
      </p:sp>
      <p:sp>
        <p:nvSpPr>
          <p:cNvPr id="124" name="Google Shape;124;g32228f8af9c_0_6"/>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Concurrency in Python: It is fast. Comes with race conditions, managing connection pools is hard. Lacks data integrity.</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Multiprocessing in Python: Easier solution. It is slow. Don’t need to manage connection pools. Data integrity is full.</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Concurrency in Neo4j using APOC: It is fastest. Comes with race conditions therefore comes with failed insertions. Lacks data integrity. This method was picked due to its accuracy.</a:t>
            </a:r>
            <a:endParaRPr sz="1800">
              <a:solidFill>
                <a:srgbClr val="262626"/>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2228f8af9c_0_61"/>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Data Pipeline Methods- APOC</a:t>
            </a:r>
            <a:endParaRPr/>
          </a:p>
        </p:txBody>
      </p:sp>
      <p:pic>
        <p:nvPicPr>
          <p:cNvPr id="130" name="Google Shape;130;g32228f8af9c_0_61"/>
          <p:cNvPicPr preferRelativeResize="0"/>
          <p:nvPr/>
        </p:nvPicPr>
        <p:blipFill>
          <a:blip r:embed="rId3">
            <a:alphaModFix/>
          </a:blip>
          <a:stretch>
            <a:fillRect/>
          </a:stretch>
        </p:blipFill>
        <p:spPr>
          <a:xfrm>
            <a:off x="152400" y="1966058"/>
            <a:ext cx="11887201" cy="3470970"/>
          </a:xfrm>
          <a:prstGeom prst="rect">
            <a:avLst/>
          </a:prstGeom>
          <a:noFill/>
          <a:ln>
            <a:noFill/>
          </a:ln>
        </p:spPr>
      </p:pic>
      <p:sp>
        <p:nvSpPr>
          <p:cNvPr id="131" name="Google Shape;131;g32228f8af9c_0_61"/>
          <p:cNvSpPr/>
          <p:nvPr/>
        </p:nvSpPr>
        <p:spPr>
          <a:xfrm>
            <a:off x="397275" y="3697400"/>
            <a:ext cx="1080300" cy="49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Gill Sans"/>
              <a:ea typeface="Gill Sans"/>
              <a:cs typeface="Gill Sans"/>
              <a:sym typeface="Gill Sans"/>
            </a:endParaRPr>
          </a:p>
        </p:txBody>
      </p:sp>
      <p:sp>
        <p:nvSpPr>
          <p:cNvPr id="132" name="Google Shape;132;g32228f8af9c_0_61"/>
          <p:cNvSpPr/>
          <p:nvPr/>
        </p:nvSpPr>
        <p:spPr>
          <a:xfrm>
            <a:off x="2117800" y="3697400"/>
            <a:ext cx="1080300" cy="49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Gill Sans"/>
              <a:ea typeface="Gill Sans"/>
              <a:cs typeface="Gill Sans"/>
              <a:sym typeface="Gill Sans"/>
            </a:endParaRPr>
          </a:p>
        </p:txBody>
      </p:sp>
      <p:sp>
        <p:nvSpPr>
          <p:cNvPr id="133" name="Google Shape;133;g32228f8af9c_0_61"/>
          <p:cNvSpPr/>
          <p:nvPr/>
        </p:nvSpPr>
        <p:spPr>
          <a:xfrm>
            <a:off x="5998900" y="3697400"/>
            <a:ext cx="1080300" cy="49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32228f8af9c_0_11"/>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GB"/>
              <a:t>Environment Generation</a:t>
            </a:r>
            <a:endParaRPr/>
          </a:p>
        </p:txBody>
      </p:sp>
      <p:sp>
        <p:nvSpPr>
          <p:cNvPr id="139" name="Google Shape;139;g32228f8af9c_0_11"/>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For the development environment, Docker container has been utilized for easier deployment of Neo4j. For Python scripts, Python 3.12 has been picked due to speed benefits of Python 3.12.</a:t>
            </a: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a:solidFill>
                <a:srgbClr val="262626"/>
              </a:solidFill>
              <a:latin typeface="Gill Sans"/>
              <a:ea typeface="Gill Sans"/>
              <a:cs typeface="Gill Sans"/>
              <a:sym typeface="Gill Sans"/>
            </a:endParaRPr>
          </a:p>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For version control, Git and Github has been utilized. Since the project is a solo project with time constraints, no branch controls have been implemented.</a:t>
            </a:r>
            <a:endParaRPr sz="1800">
              <a:solidFill>
                <a:srgbClr val="262626"/>
              </a:solidFill>
              <a:latin typeface="Gill Sans"/>
              <a:ea typeface="Gill Sans"/>
              <a:cs typeface="Gill Sans"/>
              <a:sym typeface="Gill Sans"/>
            </a:endParaRPr>
          </a:p>
        </p:txBody>
      </p:sp>
      <p:pic>
        <p:nvPicPr>
          <p:cNvPr id="140" name="Google Shape;140;g32228f8af9c_0_11"/>
          <p:cNvPicPr preferRelativeResize="0"/>
          <p:nvPr/>
        </p:nvPicPr>
        <p:blipFill>
          <a:blip r:embed="rId3">
            <a:alphaModFix/>
          </a:blip>
          <a:stretch>
            <a:fillRect/>
          </a:stretch>
        </p:blipFill>
        <p:spPr>
          <a:xfrm>
            <a:off x="1490438" y="4552800"/>
            <a:ext cx="9286875" cy="98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2228f8af9c_0_24"/>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spcBef>
                <a:spcPts val="0"/>
              </a:spcBef>
              <a:spcAft>
                <a:spcPts val="0"/>
              </a:spcAft>
              <a:buClr>
                <a:srgbClr val="262626"/>
              </a:buClr>
              <a:buSzPts val="2800"/>
              <a:buFont typeface="Gill Sans"/>
              <a:buNone/>
            </a:pPr>
            <a:r>
              <a:rPr lang="en-GB"/>
              <a:t>Graph Version 1:</a:t>
            </a:r>
            <a:endParaRPr/>
          </a:p>
          <a:p>
            <a:pPr marL="0" lvl="0" indent="0" algn="ctr" rtl="0">
              <a:spcBef>
                <a:spcPts val="0"/>
              </a:spcBef>
              <a:spcAft>
                <a:spcPts val="0"/>
              </a:spcAft>
              <a:buClr>
                <a:srgbClr val="262626"/>
              </a:buClr>
              <a:buSzPts val="2800"/>
              <a:buFont typeface="Gill Sans"/>
              <a:buNone/>
            </a:pPr>
            <a:r>
              <a:rPr lang="en-GB"/>
              <a:t>Generated With Only The Dataset</a:t>
            </a:r>
            <a:endParaRPr/>
          </a:p>
        </p:txBody>
      </p:sp>
      <p:sp>
        <p:nvSpPr>
          <p:cNvPr id="146" name="Google Shape;146;g32228f8af9c_0_24"/>
          <p:cNvSpPr txBox="1"/>
          <p:nvPr/>
        </p:nvSpPr>
        <p:spPr>
          <a:xfrm>
            <a:off x="2268975" y="2105425"/>
            <a:ext cx="7729800" cy="29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solidFill>
                  <a:srgbClr val="262626"/>
                </a:solidFill>
                <a:latin typeface="Gill Sans"/>
                <a:ea typeface="Gill Sans"/>
                <a:cs typeface="Gill Sans"/>
                <a:sym typeface="Gill Sans"/>
              </a:rPr>
              <a:t>This version made with only using the contents of the data. In this version, graph database have meaningful connections but lacks the depth.</a:t>
            </a:r>
            <a:br>
              <a:rPr lang="en-GB" sz="1800">
                <a:solidFill>
                  <a:srgbClr val="262626"/>
                </a:solidFill>
                <a:latin typeface="Gill Sans"/>
                <a:ea typeface="Gill Sans"/>
                <a:cs typeface="Gill Sans"/>
                <a:sym typeface="Gill Sans"/>
              </a:rPr>
            </a:b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Nodes:</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Books, Authors, Users</a:t>
            </a:r>
            <a:br>
              <a:rPr lang="en-GB" sz="1800">
                <a:solidFill>
                  <a:srgbClr val="262626"/>
                </a:solidFill>
                <a:latin typeface="Gill Sans"/>
                <a:ea typeface="Gill Sans"/>
                <a:cs typeface="Gill Sans"/>
                <a:sym typeface="Gill Sans"/>
              </a:rPr>
            </a:b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Edges:</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WRITTEN_BY: Book -&gt; Author</a:t>
            </a:r>
            <a:br>
              <a:rPr lang="en-GB" sz="1800">
                <a:solidFill>
                  <a:srgbClr val="262626"/>
                </a:solidFill>
                <a:latin typeface="Gill Sans"/>
                <a:ea typeface="Gill Sans"/>
                <a:cs typeface="Gill Sans"/>
                <a:sym typeface="Gill Sans"/>
              </a:rPr>
            </a:br>
            <a:r>
              <a:rPr lang="en-GB" sz="1800">
                <a:solidFill>
                  <a:srgbClr val="262626"/>
                </a:solidFill>
                <a:latin typeface="Gill Sans"/>
                <a:ea typeface="Gill Sans"/>
                <a:cs typeface="Gill Sans"/>
                <a:sym typeface="Gill Sans"/>
              </a:rPr>
              <a:t>REVIEWED_BY: Book -&gt; User</a:t>
            </a:r>
            <a:endParaRPr sz="1800">
              <a:solidFill>
                <a:srgbClr val="262626"/>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32228f8af9c_0_50"/>
          <p:cNvSpPr txBox="1">
            <a:spLocks noGrp="1"/>
          </p:cNvSpPr>
          <p:nvPr>
            <p:ph type="title"/>
          </p:nvPr>
        </p:nvSpPr>
        <p:spPr>
          <a:xfrm>
            <a:off x="2231136" y="625058"/>
            <a:ext cx="7729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spcBef>
                <a:spcPts val="0"/>
              </a:spcBef>
              <a:spcAft>
                <a:spcPts val="0"/>
              </a:spcAft>
              <a:buClr>
                <a:srgbClr val="262626"/>
              </a:buClr>
              <a:buSzPts val="2800"/>
              <a:buFont typeface="Gill Sans"/>
              <a:buNone/>
            </a:pPr>
            <a:r>
              <a:rPr lang="en-GB"/>
              <a:t>Graph Version 1:</a:t>
            </a:r>
            <a:endParaRPr/>
          </a:p>
          <a:p>
            <a:pPr marL="0" lvl="0" indent="0" algn="ctr" rtl="0">
              <a:spcBef>
                <a:spcPts val="0"/>
              </a:spcBef>
              <a:spcAft>
                <a:spcPts val="0"/>
              </a:spcAft>
              <a:buClr>
                <a:srgbClr val="262626"/>
              </a:buClr>
              <a:buSzPts val="2800"/>
              <a:buFont typeface="Gill Sans"/>
              <a:buNone/>
            </a:pPr>
            <a:r>
              <a:rPr lang="en-GB"/>
              <a:t>Generated With Only The Dataset</a:t>
            </a:r>
            <a:endParaRPr/>
          </a:p>
        </p:txBody>
      </p:sp>
      <p:pic>
        <p:nvPicPr>
          <p:cNvPr id="152" name="Google Shape;152;g32228f8af9c_0_50"/>
          <p:cNvPicPr preferRelativeResize="0"/>
          <p:nvPr/>
        </p:nvPicPr>
        <p:blipFill>
          <a:blip r:embed="rId3">
            <a:alphaModFix/>
          </a:blip>
          <a:stretch>
            <a:fillRect/>
          </a:stretch>
        </p:blipFill>
        <p:spPr>
          <a:xfrm>
            <a:off x="152400" y="2230883"/>
            <a:ext cx="11887201" cy="3378101"/>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664</Words>
  <Application>Microsoft Office PowerPoint</Application>
  <PresentationFormat>Widescreen</PresentationFormat>
  <Paragraphs>78</Paragraphs>
  <Slides>26</Slides>
  <Notes>26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26</vt:i4>
      </vt:variant>
    </vt:vector>
  </HeadingPairs>
  <TitlesOfParts>
    <vt:vector size="30" baseType="lpstr">
      <vt:lpstr>Gill Sans</vt:lpstr>
      <vt:lpstr>Arial</vt:lpstr>
      <vt:lpstr>Parcel</vt:lpstr>
      <vt:lpstr>Parcel</vt:lpstr>
      <vt:lpstr>Building a Knowledge Graph Enriched With Large Language Models</vt:lpstr>
      <vt:lpstr>Goal of the Presentation</vt:lpstr>
      <vt:lpstr>Data Preparation</vt:lpstr>
      <vt:lpstr>Data Pipeline Methods</vt:lpstr>
      <vt:lpstr>Data Pipeline Methods Pros and Cons</vt:lpstr>
      <vt:lpstr>Data Pipeline Methods- APOC</vt:lpstr>
      <vt:lpstr>Environment Generation</vt:lpstr>
      <vt:lpstr>Graph Version 1: Generated With Only The Dataset</vt:lpstr>
      <vt:lpstr>Graph Version 1: Generated With Only The Dataset</vt:lpstr>
      <vt:lpstr>Graph Version 1: Generated With Only The Dataset</vt:lpstr>
      <vt:lpstr>Graph Version 1: Generated With Only The Dataset</vt:lpstr>
      <vt:lpstr>DBpedia Integration</vt:lpstr>
      <vt:lpstr>Graph Version 1I: Improved Version With DBpedia</vt:lpstr>
      <vt:lpstr>Graph Version 1I: Improved Version With DBpedia</vt:lpstr>
      <vt:lpstr>Graph Version 1I: Improved Version With DBpedia</vt:lpstr>
      <vt:lpstr>Graph Version 1I: Improved Version With DBpedia (Bugged Version)</vt:lpstr>
      <vt:lpstr>Graph Version 1I: Improved Version With DBpedia (Fixed Version)</vt:lpstr>
      <vt:lpstr>Graph Version 1I: Improved Version With DBpedia</vt:lpstr>
      <vt:lpstr>LLM Integration</vt:lpstr>
      <vt:lpstr>LLM Integration Similarity Analysis</vt:lpstr>
      <vt:lpstr>Graph Version III: Improved Version With LLM Integration Similarity Analysis</vt:lpstr>
      <vt:lpstr>Graph Version III: Improved Version With LLM Integration BART Only</vt:lpstr>
      <vt:lpstr>Graph Version III: Improved Version With LLM Integration BART and OpenAI</vt:lpstr>
      <vt:lpstr>Storage</vt:lpstr>
      <vt:lpstr>References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Fellandes</dc:creator>
  <cp:lastModifiedBy>Oguzhan Gungor</cp:lastModifiedBy>
  <cp:revision>2</cp:revision>
  <dcterms:created xsi:type="dcterms:W3CDTF">2021-03-17T13:50:17Z</dcterms:created>
  <dcterms:modified xsi:type="dcterms:W3CDTF">2025-01-01T20:23:46Z</dcterms:modified>
</cp:coreProperties>
</file>